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2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2C2E32-1A60-C647-AE6D-E1567AB71DC2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DC53F4B-51A6-7E4D-AD79-9E72F71CDD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e_j9QwjVW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Growth Goals </a:t>
            </a:r>
            <a:br>
              <a:rPr lang="en-US" dirty="0" smtClean="0"/>
            </a:br>
            <a:r>
              <a:rPr lang="en-US" dirty="0" smtClean="0"/>
              <a:t>Part 2- “How much Growth”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2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Who:</a:t>
            </a:r>
          </a:p>
          <a:p>
            <a:r>
              <a:rPr lang="en-US" dirty="0" smtClean="0"/>
              <a:t>8.1- the 9</a:t>
            </a:r>
            <a:r>
              <a:rPr lang="en-US" baseline="30000" dirty="0" smtClean="0"/>
              <a:t>th</a:t>
            </a:r>
            <a:r>
              <a:rPr lang="en-US" dirty="0" smtClean="0"/>
              <a:t> grade team</a:t>
            </a:r>
          </a:p>
          <a:p>
            <a:endParaRPr lang="en-US" dirty="0"/>
          </a:p>
          <a:p>
            <a:r>
              <a:rPr lang="en-US" dirty="0" smtClean="0"/>
              <a:t>6.1- the 9</a:t>
            </a:r>
            <a:r>
              <a:rPr lang="en-US" baseline="30000" dirty="0" smtClean="0"/>
              <a:t>th</a:t>
            </a:r>
            <a:r>
              <a:rPr lang="en-US" dirty="0" smtClean="0"/>
              <a:t> grade class</a:t>
            </a:r>
          </a:p>
          <a:p>
            <a:endParaRPr lang="en-US" dirty="0"/>
          </a:p>
          <a:p>
            <a:r>
              <a:rPr lang="en-US" dirty="0" smtClean="0"/>
              <a:t>3.1 –the Special </a:t>
            </a:r>
            <a:r>
              <a:rPr lang="en-US" dirty="0" err="1" smtClean="0"/>
              <a:t>Eduction</a:t>
            </a:r>
            <a:r>
              <a:rPr lang="en-US" dirty="0" smtClean="0"/>
              <a:t>/ELL/LAP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1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for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will understand the state’s expectations for growth in the goals</a:t>
            </a:r>
          </a:p>
          <a:p>
            <a:r>
              <a:rPr lang="en-US" dirty="0"/>
              <a:t>	</a:t>
            </a:r>
            <a:r>
              <a:rPr lang="en-US" dirty="0" smtClean="0"/>
              <a:t>SGP- Student growth percentage</a:t>
            </a:r>
          </a:p>
          <a:p>
            <a:endParaRPr lang="en-US" dirty="0"/>
          </a:p>
          <a:p>
            <a:r>
              <a:rPr lang="en-US" dirty="0" smtClean="0"/>
              <a:t>Teachers will create a realistic goal from data that addresses the “how much” question using current data.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5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growth Percentile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69703"/>
          </a:xfrm>
        </p:spPr>
        <p:txBody>
          <a:bodyPr>
            <a:normAutofit/>
          </a:bodyPr>
          <a:lstStyle/>
          <a:p>
            <a:r>
              <a:rPr lang="en-US" sz="2000" dirty="0"/>
              <a:t>A student growth percentile (SGP) describes a student’s growth compared to other students with similar prior test scores (their academic peers)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Teacher Questions:</a:t>
            </a:r>
          </a:p>
          <a:p>
            <a:r>
              <a:rPr lang="en-US" sz="2000" dirty="0"/>
              <a:t>Did my students grow adequately toward meeting state standards?</a:t>
            </a:r>
          </a:p>
          <a:p>
            <a:r>
              <a:rPr lang="en-US" sz="2000" dirty="0"/>
              <a:t>How much growth do my students need to become proficient?</a:t>
            </a:r>
          </a:p>
          <a:p>
            <a:r>
              <a:rPr lang="en-US" sz="2000" dirty="0"/>
              <a:t>Are there students with unusually low growth who need special attention?	</a:t>
            </a:r>
          </a:p>
          <a:p>
            <a:r>
              <a:rPr lang="en-US" sz="2000" dirty="0" smtClean="0">
                <a:hlinkClick r:id="rId2"/>
              </a:rPr>
              <a:t>Student growth percentile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132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data for SGP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OSPI –Reports     </a:t>
            </a:r>
          </a:p>
          <a:p>
            <a:r>
              <a:rPr lang="en-US" dirty="0" smtClean="0"/>
              <a:t>WAMS</a:t>
            </a:r>
          </a:p>
          <a:p>
            <a:r>
              <a:rPr lang="en-US" dirty="0" smtClean="0"/>
              <a:t>MAP</a:t>
            </a:r>
          </a:p>
          <a:p>
            <a:r>
              <a:rPr lang="en-US" dirty="0" smtClean="0"/>
              <a:t>Classroom assessments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8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two- how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a site that provides you with information about where your students are.  This may be a NWEA site, skyward, EOC/MSP/DAPE/HSPE results.</a:t>
            </a:r>
          </a:p>
          <a:p>
            <a:endParaRPr lang="en-US" dirty="0"/>
          </a:p>
          <a:p>
            <a:r>
              <a:rPr lang="en-US" dirty="0" smtClean="0"/>
              <a:t>Looking at your students decided the following</a:t>
            </a:r>
          </a:p>
          <a:p>
            <a:endParaRPr lang="en-US" dirty="0"/>
          </a:p>
          <a:p>
            <a:r>
              <a:rPr lang="en-US" dirty="0" smtClean="0"/>
              <a:t>What is a realistic growth target for</a:t>
            </a:r>
          </a:p>
          <a:p>
            <a:r>
              <a:rPr lang="en-US" dirty="0" smtClean="0"/>
              <a:t>8.1 Us, as a team, to work toward?</a:t>
            </a:r>
          </a:p>
          <a:p>
            <a:r>
              <a:rPr lang="en-US" dirty="0" smtClean="0"/>
              <a:t>6.1 The class as a whole to reach?</a:t>
            </a:r>
          </a:p>
          <a:p>
            <a:r>
              <a:rPr lang="en-US" dirty="0" smtClean="0"/>
              <a:t>3.1 This specific sub-group to reach?</a:t>
            </a:r>
          </a:p>
          <a:p>
            <a:endParaRPr lang="en-US" dirty="0"/>
          </a:p>
          <a:p>
            <a:r>
              <a:rPr lang="en-US" dirty="0" smtClean="0"/>
              <a:t>How many could realistically reach this:  60%? 80% 90% 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5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6.1  In the 9</a:t>
            </a:r>
            <a:r>
              <a:rPr lang="en-US" baseline="30000" dirty="0" smtClean="0"/>
              <a:t>th</a:t>
            </a:r>
            <a:r>
              <a:rPr lang="en-US" dirty="0" smtClean="0"/>
              <a:t> grade class, 90% of all students will increase their _________________ by ____________________ between ___________________ and  _________________ as determined by ________________________________</a:t>
            </a:r>
          </a:p>
          <a:p>
            <a:endParaRPr lang="en-US" dirty="0"/>
          </a:p>
          <a:p>
            <a:r>
              <a:rPr lang="en-US" dirty="0" smtClean="0"/>
              <a:t>3.1  Special education students that qualify in reading and writing will increase their _____________________ on _______________________ between ___________________ and ______________________ as determined by ___________________________</a:t>
            </a:r>
          </a:p>
          <a:p>
            <a:r>
              <a:rPr lang="en-US" dirty="0" smtClean="0"/>
              <a:t>8.1 The 9</a:t>
            </a:r>
            <a:r>
              <a:rPr lang="en-US" baseline="30000" dirty="0" smtClean="0"/>
              <a:t>th</a:t>
            </a:r>
            <a:r>
              <a:rPr lang="en-US" dirty="0" smtClean="0"/>
              <a:t> grade team will meet bi-monthly </a:t>
            </a:r>
            <a:r>
              <a:rPr lang="en-US" smtClean="0"/>
              <a:t>after assessing </a:t>
            </a:r>
            <a:r>
              <a:rPr lang="en-US" dirty="0" smtClean="0"/>
              <a:t>data and look at strategies to improve informational text scores for </a:t>
            </a:r>
            <a:r>
              <a:rPr lang="en-US" smtClean="0"/>
              <a:t>all students.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81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261</TotalTime>
  <Words>276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Tunga</vt:lpstr>
      <vt:lpstr>Wingdings</vt:lpstr>
      <vt:lpstr>Angles</vt:lpstr>
      <vt:lpstr>Student Growth Goals  Part 2- “How much Growth”</vt:lpstr>
      <vt:lpstr>Last week</vt:lpstr>
      <vt:lpstr>Learning goals for today </vt:lpstr>
      <vt:lpstr>Student growth Percentile</vt:lpstr>
      <vt:lpstr>Sources of data for SGP</vt:lpstr>
      <vt:lpstr>Part two- how much</vt:lpstr>
      <vt:lpstr>SGG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Growth Goals  Part 2- “How much Growth”</dc:title>
  <dc:creator>home</dc:creator>
  <cp:lastModifiedBy>Georgia Lamb</cp:lastModifiedBy>
  <cp:revision>7</cp:revision>
  <dcterms:created xsi:type="dcterms:W3CDTF">2014-10-09T17:49:48Z</dcterms:created>
  <dcterms:modified xsi:type="dcterms:W3CDTF">2020-06-18T21:05:09Z</dcterms:modified>
</cp:coreProperties>
</file>